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Montserrat"/>
      <p:regular r:id="rId15"/>
    </p:embeddedFont>
    <p:embeddedFont>
      <p:font typeface="Montserrat"/>
      <p:regular r:id="rId16"/>
    </p:embeddedFont>
    <p:embeddedFont>
      <p:font typeface="Montserrat"/>
      <p:regular r:id="rId17"/>
    </p:embeddedFont>
    <p:embeddedFont>
      <p:font typeface="Montserrat"/>
      <p:regular r:id="rId18"/>
    </p:embeddedFont>
    <p:embeddedFont>
      <p:font typeface="Heebo Light"/>
      <p:regular r:id="rId19"/>
    </p:embeddedFont>
    <p:embeddedFont>
      <p:font typeface="Heebo Light"/>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4-1.png>
</file>

<file path=ppt/media/image-6-1.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374106"/>
            <a:ext cx="7556421" cy="2126337"/>
          </a:xfrm>
          <a:prstGeom prst="rect">
            <a:avLst/>
          </a:prstGeom>
          <a:noFill/>
          <a:ln/>
        </p:spPr>
        <p:txBody>
          <a:bodyPr wrap="squar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Laporan Praktikum Pengantar Teknologi Informasi</a:t>
            </a:r>
            <a:endParaRPr lang="en-US" sz="4450" dirty="0"/>
          </a:p>
        </p:txBody>
      </p:sp>
      <p:sp>
        <p:nvSpPr>
          <p:cNvPr id="4" name="Text 1"/>
          <p:cNvSpPr/>
          <p:nvPr/>
        </p:nvSpPr>
        <p:spPr>
          <a:xfrm>
            <a:off x="6280190" y="4840605"/>
            <a:ext cx="7556421" cy="362903"/>
          </a:xfrm>
          <a:prstGeom prst="rect">
            <a:avLst/>
          </a:prstGeom>
          <a:noFill/>
          <a:ln/>
        </p:spPr>
        <p:txBody>
          <a:bodyPr wrap="non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Analisis Pengeluaran Pelanggan Wholesale</a:t>
            </a:r>
            <a:endParaRPr lang="en-US" sz="1750" dirty="0"/>
          </a:p>
        </p:txBody>
      </p:sp>
      <p:sp>
        <p:nvSpPr>
          <p:cNvPr id="5" name="Shape 2"/>
          <p:cNvSpPr/>
          <p:nvPr/>
        </p:nvSpPr>
        <p:spPr>
          <a:xfrm>
            <a:off x="6280190" y="5475565"/>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5483185"/>
            <a:ext cx="347663" cy="347663"/>
          </a:xfrm>
          <a:prstGeom prst="rect">
            <a:avLst/>
          </a:prstGeom>
        </p:spPr>
      </p:pic>
      <p:sp>
        <p:nvSpPr>
          <p:cNvPr id="7" name="Text 3"/>
          <p:cNvSpPr/>
          <p:nvPr/>
        </p:nvSpPr>
        <p:spPr>
          <a:xfrm>
            <a:off x="6756440" y="5458658"/>
            <a:ext cx="1895475" cy="396835"/>
          </a:xfrm>
          <a:prstGeom prst="rect">
            <a:avLst/>
          </a:prstGeom>
          <a:noFill/>
          <a:ln/>
        </p:spPr>
        <p:txBody>
          <a:bodyPr wrap="none" lIns="0" tIns="0" rIns="0" bIns="0" rtlCol="0" anchor="t"/>
          <a:lstStyle/>
          <a:p>
            <a:pPr algn="l" indent="0" marL="0">
              <a:lnSpc>
                <a:spcPts val="3100"/>
              </a:lnSpc>
              <a:buNone/>
            </a:pPr>
            <a:r>
              <a:rPr lang="en-US" sz="2200" b="1" dirty="0">
                <a:solidFill>
                  <a:srgbClr val="DCD7E5"/>
                </a:solidFill>
                <a:latin typeface="Heebo Bold" pitchFamily="34" charset="0"/>
                <a:ea typeface="Heebo Bold" pitchFamily="34" charset="-122"/>
                <a:cs typeface="Heebo Bold" pitchFamily="34" charset="-120"/>
              </a:rPr>
              <a:t>by Alfin Wijaya</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791664"/>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Pendahuluan</a:t>
            </a:r>
            <a:endParaRPr lang="en-US" sz="4450" dirty="0"/>
          </a:p>
        </p:txBody>
      </p:sp>
      <p:sp>
        <p:nvSpPr>
          <p:cNvPr id="4" name="Text 1"/>
          <p:cNvSpPr/>
          <p:nvPr/>
        </p:nvSpPr>
        <p:spPr>
          <a:xfrm>
            <a:off x="793790" y="4840605"/>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Grosir memegang peranan penting dalam rantai distribusi yang menghubungkan produsen dengan konsumen akhir. Dengan kemajuan teknologi digital, data telah menjadi elemen kunci dalam memahami kebutuhan pasar, mengidentifikasi tren penjualan, dan meningkatkan efisiensi operasional.</a:t>
            </a:r>
            <a:endParaRPr lang="en-US" sz="1750" dirty="0"/>
          </a:p>
        </p:txBody>
      </p:sp>
      <p:sp>
        <p:nvSpPr>
          <p:cNvPr id="5" name="Text 2"/>
          <p:cNvSpPr/>
          <p:nvPr/>
        </p:nvSpPr>
        <p:spPr>
          <a:xfrm>
            <a:off x="793790" y="6184463"/>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Manajemen dan analisis data yang tepat dapat membantu sektor Hotel, Restoran, dan Kafe (Horeca) meningkatkan layanan dan kepuasan pelanggan. Namun, banyak bisnis menghadapi tantangan dalam memproses data yang kompleks dan dalam jumlah besar.</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978700"/>
            <a:ext cx="8625959"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Rumusan Masalah dan Tujuan</a:t>
            </a:r>
            <a:endParaRPr lang="en-US" sz="4450" dirty="0"/>
          </a:p>
        </p:txBody>
      </p:sp>
      <p:sp>
        <p:nvSpPr>
          <p:cNvPr id="3" name="Text 1"/>
          <p:cNvSpPr/>
          <p:nvPr/>
        </p:nvSpPr>
        <p:spPr>
          <a:xfrm>
            <a:off x="793790" y="325445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F0F4"/>
                </a:solidFill>
                <a:latin typeface="Montserrat" pitchFamily="34" charset="0"/>
                <a:ea typeface="Montserrat" pitchFamily="34" charset="-122"/>
                <a:cs typeface="Montserrat" pitchFamily="34" charset="-120"/>
              </a:rPr>
              <a:t>Rumusan Masalah</a:t>
            </a:r>
            <a:endParaRPr lang="en-US" sz="2200" dirty="0"/>
          </a:p>
        </p:txBody>
      </p:sp>
      <p:sp>
        <p:nvSpPr>
          <p:cNvPr id="4" name="Text 2"/>
          <p:cNvSpPr/>
          <p:nvPr/>
        </p:nvSpPr>
        <p:spPr>
          <a:xfrm>
            <a:off x="793790" y="3835598"/>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CD7E5"/>
                </a:solidFill>
                <a:latin typeface="Heebo Light" pitchFamily="34" charset="0"/>
                <a:ea typeface="Heebo Light" pitchFamily="34" charset="-122"/>
                <a:cs typeface="Heebo Light" pitchFamily="34" charset="-120"/>
              </a:rPr>
              <a:t>Bagaimana pola perilaku pelanggan berdasarkan data yang tersedia?</a:t>
            </a:r>
            <a:endParaRPr lang="en-US" sz="1750" dirty="0"/>
          </a:p>
        </p:txBody>
      </p:sp>
      <p:sp>
        <p:nvSpPr>
          <p:cNvPr id="5" name="Text 3"/>
          <p:cNvSpPr/>
          <p:nvPr/>
        </p:nvSpPr>
        <p:spPr>
          <a:xfrm>
            <a:off x="793790" y="464069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CD7E5"/>
                </a:solidFill>
                <a:latin typeface="Heebo Light" pitchFamily="34" charset="0"/>
                <a:ea typeface="Heebo Light" pitchFamily="34" charset="-122"/>
                <a:cs typeface="Heebo Light" pitchFamily="34" charset="-120"/>
              </a:rPr>
              <a:t>Informasi apa saja yang diidentifikasi dari data penjualan?</a:t>
            </a:r>
            <a:endParaRPr lang="en-US" sz="1750" dirty="0"/>
          </a:p>
        </p:txBody>
      </p:sp>
      <p:sp>
        <p:nvSpPr>
          <p:cNvPr id="6" name="Text 4"/>
          <p:cNvSpPr/>
          <p:nvPr/>
        </p:nvSpPr>
        <p:spPr>
          <a:xfrm>
            <a:off x="793790" y="5082897"/>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CD7E5"/>
                </a:solidFill>
                <a:latin typeface="Heebo Light" pitchFamily="34" charset="0"/>
                <a:ea typeface="Heebo Light" pitchFamily="34" charset="-122"/>
                <a:cs typeface="Heebo Light" pitchFamily="34" charset="-120"/>
              </a:rPr>
              <a:t>Bagaimana strategi penjualan yang dapat dioptimalkan berdasarkan data yang dianalisis?</a:t>
            </a:r>
            <a:endParaRPr lang="en-US" sz="1750" dirty="0"/>
          </a:p>
        </p:txBody>
      </p:sp>
      <p:sp>
        <p:nvSpPr>
          <p:cNvPr id="7" name="Text 5"/>
          <p:cNvSpPr/>
          <p:nvPr/>
        </p:nvSpPr>
        <p:spPr>
          <a:xfrm>
            <a:off x="7599521" y="325445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F0F4"/>
                </a:solidFill>
                <a:latin typeface="Montserrat" pitchFamily="34" charset="0"/>
                <a:ea typeface="Montserrat" pitchFamily="34" charset="-122"/>
                <a:cs typeface="Montserrat" pitchFamily="34" charset="-120"/>
              </a:rPr>
              <a:t>Tujuan Masalah</a:t>
            </a:r>
            <a:endParaRPr lang="en-US" sz="2200" dirty="0"/>
          </a:p>
        </p:txBody>
      </p:sp>
      <p:sp>
        <p:nvSpPr>
          <p:cNvPr id="8" name="Text 6"/>
          <p:cNvSpPr/>
          <p:nvPr/>
        </p:nvSpPr>
        <p:spPr>
          <a:xfrm>
            <a:off x="7599521" y="3835598"/>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CD7E5"/>
                </a:solidFill>
                <a:latin typeface="Heebo Light" pitchFamily="34" charset="0"/>
                <a:ea typeface="Heebo Light" pitchFamily="34" charset="-122"/>
                <a:cs typeface="Heebo Light" pitchFamily="34" charset="-120"/>
              </a:rPr>
              <a:t>Mengidentifikasi saluran distribusi yang memberikan kontribusi pendapatan terbesar.</a:t>
            </a:r>
            <a:endParaRPr lang="en-US" sz="1750" dirty="0"/>
          </a:p>
        </p:txBody>
      </p:sp>
      <p:sp>
        <p:nvSpPr>
          <p:cNvPr id="9" name="Text 7"/>
          <p:cNvSpPr/>
          <p:nvPr/>
        </p:nvSpPr>
        <p:spPr>
          <a:xfrm>
            <a:off x="7599521" y="4640699"/>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CD7E5"/>
                </a:solidFill>
                <a:latin typeface="Heebo Light" pitchFamily="34" charset="0"/>
                <a:ea typeface="Heebo Light" pitchFamily="34" charset="-122"/>
                <a:cs typeface="Heebo Light" pitchFamily="34" charset="-120"/>
              </a:rPr>
              <a:t>Memberikan rekomendasi strategi untuk meningkatkan volume penjualan.</a:t>
            </a:r>
            <a:endParaRPr lang="en-US" sz="1750" dirty="0"/>
          </a:p>
        </p:txBody>
      </p:sp>
      <p:sp>
        <p:nvSpPr>
          <p:cNvPr id="10" name="Text 8"/>
          <p:cNvSpPr/>
          <p:nvPr/>
        </p:nvSpPr>
        <p:spPr>
          <a:xfrm>
            <a:off x="7599521" y="5445800"/>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CD7E5"/>
                </a:solidFill>
                <a:latin typeface="Heebo Light" pitchFamily="34" charset="0"/>
                <a:ea typeface="Heebo Light" pitchFamily="34" charset="-122"/>
                <a:cs typeface="Heebo Light" pitchFamily="34" charset="-120"/>
              </a:rPr>
              <a:t>Menganalisis pola pengeluaran pelanggan berdasarkan segmentasi wilayah.</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011085"/>
            <a:ext cx="5740122"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Dataset dan Analisis</a:t>
            </a:r>
            <a:endParaRPr lang="en-US" sz="4450" dirty="0"/>
          </a:p>
        </p:txBody>
      </p:sp>
      <p:sp>
        <p:nvSpPr>
          <p:cNvPr id="4" name="Text 1"/>
          <p:cNvSpPr/>
          <p:nvPr/>
        </p:nvSpPr>
        <p:spPr>
          <a:xfrm>
            <a:off x="793790" y="306002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Kumpulan data adalah kumpulan data dari informasi masa lalu yang siap dikelola menjadi informasi baru. Data dalam kumpulan data dapat dimuat dari sumber data yang valid, seperti database SQL Server, database Microsoft Access, atau dari file XML.</a:t>
            </a:r>
            <a:endParaRPr lang="en-US" sz="1750" dirty="0"/>
          </a:p>
        </p:txBody>
      </p:sp>
      <p:sp>
        <p:nvSpPr>
          <p:cNvPr id="5" name="Text 2"/>
          <p:cNvSpPr/>
          <p:nvPr/>
        </p:nvSpPr>
        <p:spPr>
          <a:xfrm>
            <a:off x="793790" y="4766786"/>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Kumpulan data tetap berada dalam memori dan data di dalamnya dapat dimanipulasi dan diperbarui tanpa bergantung pada database asli. Jika perlu, kumpulan data dapat bertindak sebagai templat untuk memperbarui database pusat.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539960"/>
            <a:ext cx="11451193"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Total Pengeluaran dan Produk Dominan</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F0F4"/>
                </a:solidFill>
                <a:latin typeface="Montserrat" pitchFamily="34" charset="0"/>
                <a:ea typeface="Montserrat" pitchFamily="34" charset="-122"/>
                <a:cs typeface="Montserrat" pitchFamily="34" charset="-120"/>
              </a:rPr>
              <a:t>Total Pengeluaran</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Berdasarkan dataset, saluran distribusi yang menghasilkan pendapatan terbanyak adalah saluran Horeca dengan pendapatan sebesar Rp 7.999.569,00.</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F0F4"/>
                </a:solidFill>
                <a:latin typeface="Montserrat" pitchFamily="34" charset="0"/>
                <a:ea typeface="Montserrat" pitchFamily="34" charset="-122"/>
                <a:cs typeface="Montserrat" pitchFamily="34" charset="-120"/>
              </a:rPr>
              <a:t>Produk Dominan</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Pada tabel ini, “Fresh” merupakan kategori produk dengan rata-rata pengeluaran pelanggan tertinggi yakni sebesar Rp 12.000,30 (dibulatkan).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510076"/>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Pola Pengeluaran Berdasarkan Wilayah</a:t>
            </a:r>
            <a:endParaRPr lang="en-US" sz="4450" dirty="0"/>
          </a:p>
        </p:txBody>
      </p:sp>
      <p:sp>
        <p:nvSpPr>
          <p:cNvPr id="4" name="Text 1"/>
          <p:cNvSpPr/>
          <p:nvPr/>
        </p:nvSpPr>
        <p:spPr>
          <a:xfrm>
            <a:off x="6280190" y="426779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Tabel ketiga dengan jelas menunjukkan pola pengeluaran berdasarkan wilayah, di mana setiap wilayah berbeda dan memiliki nilai tertinggi dan terendahnya sendiri. Di Wilayah 1, 2, dan 3, "Fresh" memiliki nilai tertinggi di setiap wilayah.</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011085"/>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Visualisasi Tableau</a:t>
            </a:r>
            <a:endParaRPr lang="en-US" sz="4450" dirty="0"/>
          </a:p>
        </p:txBody>
      </p:sp>
      <p:sp>
        <p:nvSpPr>
          <p:cNvPr id="4" name="Text 1"/>
          <p:cNvSpPr/>
          <p:nvPr/>
        </p:nvSpPr>
        <p:spPr>
          <a:xfrm>
            <a:off x="6280190" y="306002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Tableau merupakan alat yang dapat menyederhanakan pembuatan analisis visual interaktif dalam bentuk dasbor. Tableau dapat menerjemahkan data menjadi visualisasi, mengelola metadata, mengimpor berbagai ukuran dan rentang data, serta membuat visualisasi data tanpa pengkodean.</a:t>
            </a:r>
            <a:endParaRPr lang="en-US" sz="1750" dirty="0"/>
          </a:p>
        </p:txBody>
      </p:sp>
      <p:sp>
        <p:nvSpPr>
          <p:cNvPr id="5" name="Text 2"/>
          <p:cNvSpPr/>
          <p:nvPr/>
        </p:nvSpPr>
        <p:spPr>
          <a:xfrm>
            <a:off x="6280190" y="4766786"/>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Visualisasi Tableau di atas digunakan untuk memvisualisasikan tabel "perbandingan pengeluaran pelanggan untuk setiap kategori produk". Dalam visualisasi data ini, data digabungkan dengan 3 wilayah berbeda sehingga "Fresh" memiliki data tertinggi di antara data produk lainnya.</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56755"/>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Kesimpulan dan Rekomendasi</a:t>
            </a:r>
            <a:endParaRPr lang="en-US" sz="4450" dirty="0"/>
          </a:p>
        </p:txBody>
      </p:sp>
      <p:sp>
        <p:nvSpPr>
          <p:cNvPr id="4" name="Text 1"/>
          <p:cNvSpPr/>
          <p:nvPr/>
        </p:nvSpPr>
        <p:spPr>
          <a:xfrm>
            <a:off x="6280190" y="3414474"/>
            <a:ext cx="7556421" cy="2177415"/>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Berdasarkan analisis data grosir, rekomendasi yang dapat diberikan adalah lebih berfokus pada kategori produk segar yang memiliki rata-rata pengeluaran pelanggan tertinggi. Peluang ini dapat dimanfaatkan dengan mengembangkan strategi pemasaran yang menarik, seperti menawarkan diskon atau promosi khusus untuk pembelian produk segar dalam jumlah besar.</a:t>
            </a:r>
            <a:endParaRPr lang="en-US" sz="1750" dirty="0"/>
          </a:p>
        </p:txBody>
      </p:sp>
      <p:sp>
        <p:nvSpPr>
          <p:cNvPr id="5" name="Text 2"/>
          <p:cNvSpPr/>
          <p:nvPr/>
        </p:nvSpPr>
        <p:spPr>
          <a:xfrm>
            <a:off x="6280190" y="5847040"/>
            <a:ext cx="7556421" cy="725805"/>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Langkah ini diharapkan dapat meningkatkan penjualan dan menarik lebih banyak pelanggan di kategori ini.</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2024-12-25T01:56:44Z</dcterms:created>
  <dcterms:modified xsi:type="dcterms:W3CDTF">2024-12-25T01:56:44Z</dcterms:modified>
</cp:coreProperties>
</file>